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Nunito" charset="1" panose="00000000000000000000"/>
      <p:regular r:id="rId19"/>
    </p:embeddedFont>
    <p:embeddedFont>
      <p:font typeface="Nunito Bold" charset="1" panose="00000000000000000000"/>
      <p:regular r:id="rId20"/>
    </p:embeddedFont>
    <p:embeddedFont>
      <p:font typeface="Akzidenz-Grotesk Bold" charset="1" panose="02000803050000020004"/>
      <p:regular r:id="rId21"/>
    </p:embeddedFont>
    <p:embeddedFont>
      <p:font typeface="Akzidenz-Grotesk" charset="1" panose="02000503030000020003"/>
      <p:regular r:id="rId22"/>
    </p:embeddedFont>
    <p:embeddedFont>
      <p:font typeface="Nunito Bold Italics" charset="1" panose="000000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26" Type="http://schemas.openxmlformats.org/officeDocument/2006/relationships/customXml" Target="../customXml/item3.xml"/><Relationship Id="rId21" Type="http://schemas.openxmlformats.org/officeDocument/2006/relationships/font" Target="fonts/font21.fntdata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5" Type="http://schemas.openxmlformats.org/officeDocument/2006/relationships/customXml" Target="../customXml/item2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24" Type="http://schemas.openxmlformats.org/officeDocument/2006/relationships/customXml" Target="../customXml/item1.xml"/><Relationship Id="rId15" Type="http://schemas.openxmlformats.org/officeDocument/2006/relationships/slide" Target="slides/slide10.xml"/><Relationship Id="rId23" Type="http://schemas.openxmlformats.org/officeDocument/2006/relationships/font" Target="fonts/font23.fntdata"/><Relationship Id="rId5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19.fntdata"/><Relationship Id="rId14" Type="http://schemas.openxmlformats.org/officeDocument/2006/relationships/slide" Target="slides/slide9.xml"/><Relationship Id="rId22" Type="http://schemas.openxmlformats.org/officeDocument/2006/relationships/font" Target="fonts/font22.fntdata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27" Type="http://schemas.openxmlformats.org/officeDocument/2006/relationships/customXml" Target="../customXml/item4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svg" Type="http://schemas.openxmlformats.org/officeDocument/2006/relationships/image"/><Relationship Id="rId4" Target="../media/image21.png" Type="http://schemas.openxmlformats.org/officeDocument/2006/relationships/image"/><Relationship Id="rId5" Target="../media/image30.png" Type="http://schemas.openxmlformats.org/officeDocument/2006/relationships/image"/><Relationship Id="rId6" Target="../media/image31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https://www.jeunes-explorateurs.org/stagiaire/" TargetMode="External" Type="http://schemas.openxmlformats.org/officeDocument/2006/relationships/hyperlink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svg" Type="http://schemas.openxmlformats.org/officeDocument/2006/relationships/image"/><Relationship Id="rId4" Target="../media/image35.png" Type="http://schemas.openxmlformats.org/officeDocument/2006/relationships/image"/><Relationship Id="rId5" Target="../media/image36.png" Type="http://schemas.openxmlformats.org/officeDocument/2006/relationships/image"/><Relationship Id="rId6" Target="../media/image3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https://youtu.be/ZkJkP8UvP5A?si=t-UkBl_yREzT3oeP" TargetMode="External" Type="http://schemas.openxmlformats.org/officeDocument/2006/relationships/hyperlink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sv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4.png" Type="http://schemas.openxmlformats.org/officeDocument/2006/relationships/image"/><Relationship Id="rId5" Target="https://youtu.be/wyuj7Xp2o_Q?si=dAltin_BmYk0feMT" TargetMode="External" Type="http://schemas.openxmlformats.org/officeDocument/2006/relationships/hyperlink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https://youtu.be/wyuj7Xp2o_Q?si=dAltin_BmYk0feMT" TargetMode="External" Type="http://schemas.openxmlformats.org/officeDocument/2006/relationships/hyperlink"/><Relationship Id="rId9" Target="../media/image1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Relationship Id="rId6" Target="https://www.monemploi.com/riasec" TargetMode="External" Type="http://schemas.openxmlformats.org/officeDocument/2006/relationships/hyperlink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https://www.monemploi.com/riasec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960786" y="0"/>
            <a:ext cx="20089379" cy="11727175"/>
          </a:xfrm>
          <a:custGeom>
            <a:avLst/>
            <a:gdLst/>
            <a:ahLst/>
            <a:cxnLst/>
            <a:rect r="r" b="b" t="t" l="l"/>
            <a:pathLst>
              <a:path h="11727175" w="20089379">
                <a:moveTo>
                  <a:pt x="0" y="0"/>
                </a:moveTo>
                <a:lnTo>
                  <a:pt x="20089380" y="0"/>
                </a:lnTo>
                <a:lnTo>
                  <a:pt x="20089380" y="11727175"/>
                </a:lnTo>
                <a:lnTo>
                  <a:pt x="0" y="117271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849800" y="804725"/>
            <a:ext cx="12468209" cy="960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314"/>
              </a:lnSpc>
            </a:pPr>
            <a:r>
              <a:rPr lang="en-US" sz="6900" spc="255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Deuxième </a:t>
            </a:r>
            <a:r>
              <a:rPr lang="en-US" sz="6900" spc="255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période en classe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4619934" y="1942123"/>
            <a:ext cx="2382112" cy="2382112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F5F5"/>
            </a:solidFill>
            <a:ln w="19050" cap="sq">
              <a:solidFill>
                <a:srgbClr val="E9F5F5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39212" lIns="39212" bIns="39212" rIns="39212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7894816" y="1942123"/>
            <a:ext cx="2382112" cy="2382112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F5F5"/>
            </a:solidFill>
            <a:ln w="19050" cap="sq">
              <a:solidFill>
                <a:srgbClr val="E9F5F5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39212" lIns="39212" bIns="39212" rIns="39212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1264468" y="1942123"/>
            <a:ext cx="2382112" cy="2382112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F5F5"/>
            </a:solidFill>
            <a:ln w="19050" cap="sq">
              <a:solidFill>
                <a:srgbClr val="E9F5F5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39212" lIns="39212" bIns="39212" rIns="39212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8582797" y="2621775"/>
            <a:ext cx="1002215" cy="1137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734"/>
              </a:lnSpc>
            </a:pPr>
            <a:r>
              <a:rPr lang="en-US" b="true" sz="8240" spc="304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6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954465" y="2621775"/>
            <a:ext cx="1002215" cy="1137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734"/>
              </a:lnSpc>
            </a:pPr>
            <a:r>
              <a:rPr lang="en-US" b="true" sz="8240" spc="304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7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309883" y="2621782"/>
            <a:ext cx="1002215" cy="1137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733"/>
              </a:lnSpc>
            </a:pPr>
            <a:r>
              <a:rPr lang="en-US" b="true" sz="8239" spc="304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5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546602" y="4480703"/>
            <a:ext cx="2746680" cy="1541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7"/>
              </a:lnSpc>
              <a:spcBef>
                <a:spcPct val="0"/>
              </a:spcBef>
            </a:pPr>
            <a:r>
              <a:rPr lang="en-US" b="true" sz="2855" spc="105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Discussion en classe et rétrospective (20 min)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631151" y="4480703"/>
            <a:ext cx="2905506" cy="1541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7"/>
              </a:lnSpc>
            </a:pPr>
            <a:r>
              <a:rPr lang="en-US" b="true" sz="2855" spc="105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Présentation de JeunesExplo et </a:t>
            </a:r>
          </a:p>
          <a:p>
            <a:pPr algn="ctr">
              <a:lnSpc>
                <a:spcPts val="3027"/>
              </a:lnSpc>
            </a:pPr>
            <a:r>
              <a:rPr lang="en-US" b="true" sz="2855" spc="105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inscription </a:t>
            </a:r>
          </a:p>
          <a:p>
            <a:pPr algn="ctr">
              <a:lnSpc>
                <a:spcPts val="3027"/>
              </a:lnSpc>
            </a:pPr>
            <a:r>
              <a:rPr lang="en-US" b="true" sz="2855" spc="105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(30 min)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217059" y="4543310"/>
            <a:ext cx="2476930" cy="3949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7"/>
              </a:lnSpc>
              <a:spcBef>
                <a:spcPct val="0"/>
              </a:spcBef>
            </a:pPr>
            <a:r>
              <a:rPr lang="en-US" b="true" sz="2855" spc="105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Conclusion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26944" y="2732190"/>
            <a:ext cx="11061891" cy="6450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En quoi 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le 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Quiz 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’a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dé à che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ine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d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ans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ta réflexion sur </a:t>
            </a:r>
            <a:r>
              <a:rPr lang="en-US" sz="3500" spc="129" b="true">
                <a:solidFill>
                  <a:srgbClr val="05AAB0"/>
                </a:solidFill>
                <a:latin typeface="Nunito Bold"/>
                <a:ea typeface="Nunito Bold"/>
                <a:cs typeface="Nunito Bold"/>
                <a:sym typeface="Nunito Bold"/>
              </a:rPr>
              <a:t>tes choix scolaires et professionnels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?</a:t>
            </a:r>
          </a:p>
          <a:p>
            <a:pPr algn="l">
              <a:lnSpc>
                <a:spcPts val="3430"/>
              </a:lnSpc>
            </a:pPr>
          </a:p>
          <a:p>
            <a:pPr algn="l">
              <a:lnSpc>
                <a:spcPts val="3430"/>
              </a:lnSpc>
            </a:pP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Est-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q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 les résultats du Quiz correspondent à </a:t>
            </a:r>
            <a:r>
              <a:rPr lang="en-US" sz="3500" spc="129" b="true">
                <a:solidFill>
                  <a:srgbClr val="ED4C40"/>
                </a:solidFill>
                <a:latin typeface="Nunito Bold"/>
                <a:ea typeface="Nunito Bold"/>
                <a:cs typeface="Nunito Bold"/>
                <a:sym typeface="Nunito Bold"/>
              </a:rPr>
              <a:t>tes attentes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(choix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de 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cou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s, choix de programme, connaissance de toi-même, etc.)?</a:t>
            </a:r>
          </a:p>
          <a:p>
            <a:pPr algn="l">
              <a:lnSpc>
                <a:spcPts val="3430"/>
              </a:lnSpc>
            </a:pPr>
          </a:p>
          <a:p>
            <a:pPr algn="l">
              <a:lnSpc>
                <a:spcPts val="3430"/>
              </a:lnSpc>
            </a:pP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Selon toi, quelles sont les </a:t>
            </a:r>
            <a:r>
              <a:rPr lang="en-US" sz="3500" spc="129" b="true">
                <a:solidFill>
                  <a:srgbClr val="05A54C"/>
                </a:solidFill>
                <a:latin typeface="Nunito Bold"/>
                <a:ea typeface="Nunito Bold"/>
                <a:cs typeface="Nunito Bold"/>
                <a:sym typeface="Nunito Bold"/>
              </a:rPr>
              <a:t>qualités nécessaires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pour exercer le métier ou 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 profession qui te conviendrait? 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(Nomme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au moins deux qualités.)</a:t>
            </a:r>
          </a:p>
          <a:p>
            <a:pPr algn="l">
              <a:lnSpc>
                <a:spcPts val="3430"/>
              </a:lnSpc>
            </a:pPr>
          </a:p>
          <a:p>
            <a:pPr algn="l">
              <a:lnSpc>
                <a:spcPts val="3430"/>
              </a:lnSpc>
            </a:pP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Quels </a:t>
            </a:r>
            <a:r>
              <a:rPr lang="en-US" sz="3500" spc="129" b="true">
                <a:solidFill>
                  <a:srgbClr val="05AAB0"/>
                </a:solidFill>
                <a:latin typeface="Nunito Bold"/>
                <a:ea typeface="Nunito Bold"/>
                <a:cs typeface="Nunito Bold"/>
                <a:sym typeface="Nunito Bold"/>
              </a:rPr>
              <a:t>métiers ou professions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aimer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-tu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ex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lo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er lor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 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l’activi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té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S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ag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es d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’un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jou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?</a:t>
            </a:r>
          </a:p>
          <a:p>
            <a:pPr algn="l">
              <a:lnSpc>
                <a:spcPts val="3430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true" rot="-965547">
            <a:off x="14335194" y="-2076259"/>
            <a:ext cx="7233416" cy="11085695"/>
          </a:xfrm>
          <a:custGeom>
            <a:avLst/>
            <a:gdLst/>
            <a:ahLst/>
            <a:cxnLst/>
            <a:rect r="r" b="b" t="t" l="l"/>
            <a:pathLst>
              <a:path h="11085695" w="7233416">
                <a:moveTo>
                  <a:pt x="0" y="11085695"/>
                </a:moveTo>
                <a:lnTo>
                  <a:pt x="7233417" y="11085695"/>
                </a:lnTo>
                <a:lnTo>
                  <a:pt x="7233417" y="0"/>
                </a:lnTo>
                <a:lnTo>
                  <a:pt x="0" y="0"/>
                </a:lnTo>
                <a:lnTo>
                  <a:pt x="0" y="1108569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2655990"/>
            <a:ext cx="486355" cy="537758"/>
          </a:xfrm>
          <a:custGeom>
            <a:avLst/>
            <a:gdLst/>
            <a:ahLst/>
            <a:cxnLst/>
            <a:rect r="r" b="b" t="t" l="l"/>
            <a:pathLst>
              <a:path h="537758" w="486355">
                <a:moveTo>
                  <a:pt x="0" y="0"/>
                </a:moveTo>
                <a:lnTo>
                  <a:pt x="486355" y="0"/>
                </a:lnTo>
                <a:lnTo>
                  <a:pt x="486355" y="537758"/>
                </a:lnTo>
                <a:lnTo>
                  <a:pt x="0" y="5377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4372812"/>
            <a:ext cx="486355" cy="537758"/>
          </a:xfrm>
          <a:custGeom>
            <a:avLst/>
            <a:gdLst/>
            <a:ahLst/>
            <a:cxnLst/>
            <a:rect r="r" b="b" t="t" l="l"/>
            <a:pathLst>
              <a:path h="537758" w="486355">
                <a:moveTo>
                  <a:pt x="0" y="0"/>
                </a:moveTo>
                <a:lnTo>
                  <a:pt x="486355" y="0"/>
                </a:lnTo>
                <a:lnTo>
                  <a:pt x="486355" y="537758"/>
                </a:lnTo>
                <a:lnTo>
                  <a:pt x="0" y="5377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6091670"/>
            <a:ext cx="486355" cy="537758"/>
          </a:xfrm>
          <a:custGeom>
            <a:avLst/>
            <a:gdLst/>
            <a:ahLst/>
            <a:cxnLst/>
            <a:rect r="r" b="b" t="t" l="l"/>
            <a:pathLst>
              <a:path h="537758" w="486355">
                <a:moveTo>
                  <a:pt x="0" y="0"/>
                </a:moveTo>
                <a:lnTo>
                  <a:pt x="486355" y="0"/>
                </a:lnTo>
                <a:lnTo>
                  <a:pt x="486355" y="537758"/>
                </a:lnTo>
                <a:lnTo>
                  <a:pt x="0" y="5377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28700" y="7810528"/>
            <a:ext cx="486355" cy="537758"/>
          </a:xfrm>
          <a:custGeom>
            <a:avLst/>
            <a:gdLst/>
            <a:ahLst/>
            <a:cxnLst/>
            <a:rect r="r" b="b" t="t" l="l"/>
            <a:pathLst>
              <a:path h="537758" w="486355">
                <a:moveTo>
                  <a:pt x="0" y="0"/>
                </a:moveTo>
                <a:lnTo>
                  <a:pt x="486355" y="0"/>
                </a:lnTo>
                <a:lnTo>
                  <a:pt x="486355" y="537758"/>
                </a:lnTo>
                <a:lnTo>
                  <a:pt x="0" y="5377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333593" y="2729392"/>
            <a:ext cx="5452170" cy="4968289"/>
          </a:xfrm>
          <a:custGeom>
            <a:avLst/>
            <a:gdLst/>
            <a:ahLst/>
            <a:cxnLst/>
            <a:rect r="r" b="b" t="t" l="l"/>
            <a:pathLst>
              <a:path h="4968289" w="5452170">
                <a:moveTo>
                  <a:pt x="0" y="0"/>
                </a:moveTo>
                <a:lnTo>
                  <a:pt x="5452170" y="0"/>
                </a:lnTo>
                <a:lnTo>
                  <a:pt x="5452170" y="4968290"/>
                </a:lnTo>
                <a:lnTo>
                  <a:pt x="0" y="49682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411163"/>
            <a:ext cx="7225902" cy="1377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599"/>
              </a:lnSpc>
            </a:pPr>
            <a:r>
              <a:rPr lang="en-US" b="true" sz="9999" spc="369">
                <a:solidFill>
                  <a:srgbClr val="31B1B7"/>
                </a:solidFill>
                <a:latin typeface="Nunito Bold"/>
                <a:ea typeface="Nunito Bold"/>
                <a:cs typeface="Nunito Bold"/>
                <a:sym typeface="Nunito Bold"/>
              </a:rPr>
              <a:t>Étape 5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1808688"/>
            <a:ext cx="9824349" cy="513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49"/>
              </a:lnSpc>
              <a:spcBef>
                <a:spcPct val="0"/>
              </a:spcBef>
            </a:pPr>
            <a:r>
              <a:rPr lang="en-US" b="true" sz="3726" i="true" spc="137">
                <a:solidFill>
                  <a:srgbClr val="000000"/>
                </a:solidFill>
                <a:latin typeface="Nunito Bold Italics"/>
                <a:ea typeface="Nunito Bold Italics"/>
                <a:cs typeface="Nunito Bold Italics"/>
                <a:sym typeface="Nunito Bold Italics"/>
              </a:rPr>
              <a:t>Discussion en classe et rétrospective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>
            <a:hlinkClick r:id="rId3" tooltip="https://www.jeunes-explorateurs.org/stagiaire/"/>
          </p:cNvPr>
          <p:cNvSpPr/>
          <p:nvPr/>
        </p:nvSpPr>
        <p:spPr>
          <a:xfrm flipH="false" flipV="false" rot="0">
            <a:off x="0" y="101459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49668" y="244334"/>
            <a:ext cx="7892439" cy="1377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599"/>
              </a:lnSpc>
            </a:pPr>
            <a:r>
              <a:rPr lang="en-US" b="true" sz="9999" spc="369">
                <a:solidFill>
                  <a:srgbClr val="05AAB0"/>
                </a:solidFill>
                <a:latin typeface="Nunito Bold"/>
                <a:ea typeface="Nunito Bold"/>
                <a:cs typeface="Nunito Bold"/>
                <a:sym typeface="Nunito Bold"/>
              </a:rPr>
              <a:t>Étape 6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729796" y="1413602"/>
            <a:ext cx="12828408" cy="2577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b="true" sz="9434" spc="349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MERCI POUR</a:t>
            </a:r>
          </a:p>
          <a:p>
            <a:pPr algn="ctr" marL="0" indent="0" lvl="0">
              <a:lnSpc>
                <a:spcPts val="10000"/>
              </a:lnSpc>
            </a:pPr>
            <a:r>
              <a:rPr lang="en-US" b="true" sz="9434" spc="349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TA PARTICIPATION!</a:t>
            </a:r>
          </a:p>
        </p:txBody>
      </p:sp>
      <p:grpSp>
        <p:nvGrpSpPr>
          <p:cNvPr name="Group 3" id="3"/>
          <p:cNvGrpSpPr/>
          <p:nvPr/>
        </p:nvGrpSpPr>
        <p:grpSpPr>
          <a:xfrm rot="-5400000">
            <a:off x="5748504" y="1933536"/>
            <a:ext cx="1779408" cy="15139176"/>
            <a:chOff x="0" y="0"/>
            <a:chExt cx="1606803" cy="1367065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606803" cy="13670649"/>
            </a:xfrm>
            <a:custGeom>
              <a:avLst/>
              <a:gdLst/>
              <a:ahLst/>
              <a:cxnLst/>
              <a:rect r="r" b="b" t="t" l="l"/>
              <a:pathLst>
                <a:path h="13670649" w="1606803">
                  <a:moveTo>
                    <a:pt x="0" y="0"/>
                  </a:moveTo>
                  <a:lnTo>
                    <a:pt x="1606803" y="0"/>
                  </a:lnTo>
                  <a:lnTo>
                    <a:pt x="1606803" y="13670649"/>
                  </a:lnTo>
                  <a:lnTo>
                    <a:pt x="0" y="13670649"/>
                  </a:lnTo>
                  <a:close/>
                </a:path>
              </a:pathLst>
            </a:custGeom>
            <a:solidFill>
              <a:srgbClr val="05A54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1606803" cy="13680175"/>
            </a:xfrm>
            <a:prstGeom prst="rect">
              <a:avLst/>
            </a:prstGeom>
          </p:spPr>
          <p:txBody>
            <a:bodyPr anchor="ctr" rtlCol="false" tIns="14817" lIns="14817" bIns="14817" rIns="14817"/>
            <a:lstStyle/>
            <a:p>
              <a:pPr algn="ctr">
                <a:lnSpc>
                  <a:spcPts val="775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2886237" y="0"/>
            <a:ext cx="5876449" cy="10287000"/>
          </a:xfrm>
          <a:custGeom>
            <a:avLst/>
            <a:gdLst/>
            <a:ahLst/>
            <a:cxnLst/>
            <a:rect r="r" b="b" t="t" l="l"/>
            <a:pathLst>
              <a:path h="10287000" w="5876449">
                <a:moveTo>
                  <a:pt x="0" y="0"/>
                </a:moveTo>
                <a:lnTo>
                  <a:pt x="5876448" y="0"/>
                </a:lnTo>
                <a:lnTo>
                  <a:pt x="587644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514991" y="4446773"/>
            <a:ext cx="9258018" cy="4209280"/>
          </a:xfrm>
          <a:custGeom>
            <a:avLst/>
            <a:gdLst/>
            <a:ahLst/>
            <a:cxnLst/>
            <a:rect r="r" b="b" t="t" l="l"/>
            <a:pathLst>
              <a:path h="4209280" w="9258018">
                <a:moveTo>
                  <a:pt x="0" y="0"/>
                </a:moveTo>
                <a:lnTo>
                  <a:pt x="9258018" y="0"/>
                </a:lnTo>
                <a:lnTo>
                  <a:pt x="9258018" y="4209280"/>
                </a:lnTo>
                <a:lnTo>
                  <a:pt x="0" y="42092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578677" y="8656053"/>
            <a:ext cx="3805543" cy="1630947"/>
          </a:xfrm>
          <a:custGeom>
            <a:avLst/>
            <a:gdLst/>
            <a:ahLst/>
            <a:cxnLst/>
            <a:rect r="r" b="b" t="t" l="l"/>
            <a:pathLst>
              <a:path h="1630947" w="3805543">
                <a:moveTo>
                  <a:pt x="0" y="0"/>
                </a:moveTo>
                <a:lnTo>
                  <a:pt x="3805544" y="0"/>
                </a:lnTo>
                <a:lnTo>
                  <a:pt x="3805544" y="1630947"/>
                </a:lnTo>
                <a:lnTo>
                  <a:pt x="0" y="16309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144000" y="8550232"/>
            <a:ext cx="2684204" cy="1905785"/>
          </a:xfrm>
          <a:custGeom>
            <a:avLst/>
            <a:gdLst/>
            <a:ahLst/>
            <a:cxnLst/>
            <a:rect r="r" b="b" t="t" l="l"/>
            <a:pathLst>
              <a:path h="1905785" w="2684204">
                <a:moveTo>
                  <a:pt x="0" y="0"/>
                </a:moveTo>
                <a:lnTo>
                  <a:pt x="2684204" y="0"/>
                </a:lnTo>
                <a:lnTo>
                  <a:pt x="2684204" y="1905785"/>
                </a:lnTo>
                <a:lnTo>
                  <a:pt x="0" y="19057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414136"/>
            <a:chOff x="0" y="0"/>
            <a:chExt cx="4816593" cy="274281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2742818"/>
            </a:xfrm>
            <a:custGeom>
              <a:avLst/>
              <a:gdLst/>
              <a:ahLst/>
              <a:cxnLst/>
              <a:rect r="r" b="b" t="t" l="l"/>
              <a:pathLst>
                <a:path h="2742818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42818"/>
                  </a:lnTo>
                  <a:lnTo>
                    <a:pt x="0" y="2742818"/>
                  </a:lnTo>
                  <a:close/>
                </a:path>
              </a:pathLst>
            </a:custGeom>
            <a:solidFill>
              <a:srgbClr val="00B4AE">
                <a:alpha val="62745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16593" cy="27809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3802826"/>
            <a:ext cx="14111089" cy="1377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599"/>
              </a:lnSpc>
            </a:pPr>
            <a:r>
              <a:rPr lang="en-US" sz="9999" spc="369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Présentation du projet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2411551" y="0"/>
            <a:ext cx="5876449" cy="10287000"/>
          </a:xfrm>
          <a:custGeom>
            <a:avLst/>
            <a:gdLst/>
            <a:ahLst/>
            <a:cxnLst/>
            <a:rect r="r" b="b" t="t" l="l"/>
            <a:pathLst>
              <a:path h="10287000" w="5876449">
                <a:moveTo>
                  <a:pt x="0" y="0"/>
                </a:moveTo>
                <a:lnTo>
                  <a:pt x="5876449" y="0"/>
                </a:lnTo>
                <a:lnTo>
                  <a:pt x="587644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-77624" y="-126431"/>
            <a:ext cx="7716791" cy="10522897"/>
          </a:xfrm>
          <a:custGeom>
            <a:avLst/>
            <a:gdLst/>
            <a:ahLst/>
            <a:cxnLst/>
            <a:rect r="r" b="b" t="t" l="l"/>
            <a:pathLst>
              <a:path h="10522897" w="7716791">
                <a:moveTo>
                  <a:pt x="7716791" y="0"/>
                </a:moveTo>
                <a:lnTo>
                  <a:pt x="0" y="0"/>
                </a:lnTo>
                <a:lnTo>
                  <a:pt x="0" y="10522898"/>
                </a:lnTo>
                <a:lnTo>
                  <a:pt x="7716791" y="10522898"/>
                </a:lnTo>
                <a:lnTo>
                  <a:pt x="771679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771955" y="2705561"/>
            <a:ext cx="9487345" cy="5881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90"/>
              </a:lnSpc>
            </a:pPr>
            <a:r>
              <a:rPr lang="en-US" b="true" sz="3500" spc="129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S’orienter sans préjugés,</a:t>
            </a:r>
          </a:p>
          <a:p>
            <a:pPr algn="ctr">
              <a:lnSpc>
                <a:spcPts val="4690"/>
              </a:lnSpc>
            </a:pPr>
            <a:r>
              <a:rPr lang="en-US" b="true" sz="3500" spc="129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c’est être à l’ère du temps!</a:t>
            </a:r>
          </a:p>
          <a:p>
            <a:pPr algn="just">
              <a:lnSpc>
                <a:spcPts val="4690"/>
              </a:lnSpc>
            </a:pPr>
          </a:p>
          <a:p>
            <a:pPr algn="just">
              <a:lnSpc>
                <a:spcPts val="4690"/>
              </a:lnSpc>
            </a:pPr>
            <a:r>
              <a:rPr lang="en-US" b="true" sz="3500" spc="129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Ce projet a pour but de te sensibiliser à faire ton choix vocationnel selon tes compétences et tes intérêts, sans te limiter aux stéréotypes de genre.</a:t>
            </a:r>
          </a:p>
          <a:p>
            <a:pPr algn="just">
              <a:lnSpc>
                <a:spcPts val="4690"/>
              </a:lnSpc>
            </a:pPr>
          </a:p>
          <a:p>
            <a:pPr algn="just">
              <a:lnSpc>
                <a:spcPts val="4690"/>
              </a:lnSpc>
            </a:pPr>
            <a:r>
              <a:rPr lang="en-US" b="true" sz="3500" spc="129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La mixité en emploi est essentielle, car elle te concerne aussi!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639167" y="1402516"/>
            <a:ext cx="9537613" cy="891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30"/>
              </a:lnSpc>
              <a:spcBef>
                <a:spcPct val="0"/>
              </a:spcBef>
            </a:pPr>
            <a:r>
              <a:rPr lang="en-US" b="true" sz="5331">
                <a:solidFill>
                  <a:srgbClr val="05AAB0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TON</a:t>
            </a:r>
            <a:r>
              <a:rPr lang="en-US" sz="5331">
                <a:solidFill>
                  <a:srgbClr val="59595B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 </a:t>
            </a:r>
            <a:r>
              <a:rPr lang="en-US" sz="5331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avenir, </a:t>
            </a:r>
            <a:r>
              <a:rPr lang="en-US" b="true" sz="5331">
                <a:solidFill>
                  <a:srgbClr val="EE473F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TA</a:t>
            </a:r>
            <a:r>
              <a:rPr lang="en-US" sz="5331">
                <a:solidFill>
                  <a:srgbClr val="59595B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 </a:t>
            </a:r>
            <a:r>
              <a:rPr lang="en-US" sz="5331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voie, </a:t>
            </a:r>
            <a:r>
              <a:rPr lang="en-US" b="true" sz="5331">
                <a:solidFill>
                  <a:srgbClr val="05A54C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TON</a:t>
            </a:r>
            <a:r>
              <a:rPr lang="en-US" sz="5331">
                <a:solidFill>
                  <a:srgbClr val="59595B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 </a:t>
            </a:r>
            <a:r>
              <a:rPr lang="en-US" sz="5331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choix!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359813">
            <a:off x="9343470" y="-617580"/>
            <a:ext cx="9674227" cy="13192128"/>
          </a:xfrm>
          <a:custGeom>
            <a:avLst/>
            <a:gdLst/>
            <a:ahLst/>
            <a:cxnLst/>
            <a:rect r="r" b="b" t="t" l="l"/>
            <a:pathLst>
              <a:path h="13192128" w="9674227">
                <a:moveTo>
                  <a:pt x="0" y="0"/>
                </a:moveTo>
                <a:lnTo>
                  <a:pt x="9674227" y="0"/>
                </a:lnTo>
                <a:lnTo>
                  <a:pt x="9674227" y="13192127"/>
                </a:lnTo>
                <a:lnTo>
                  <a:pt x="0" y="13192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>
            <a:hlinkClick r:id="rId5" tooltip="https://youtu.be/ZkJkP8UvP5A?si=t-UkBl_yREzT3oeP"/>
          </p:cNvPr>
          <p:cNvSpPr/>
          <p:nvPr/>
        </p:nvSpPr>
        <p:spPr>
          <a:xfrm flipH="false" flipV="false" rot="0">
            <a:off x="611796" y="2206264"/>
            <a:ext cx="10512214" cy="5874473"/>
          </a:xfrm>
          <a:custGeom>
            <a:avLst/>
            <a:gdLst/>
            <a:ahLst/>
            <a:cxnLst/>
            <a:rect r="r" b="b" t="t" l="l"/>
            <a:pathLst>
              <a:path h="5874473" w="10512214">
                <a:moveTo>
                  <a:pt x="0" y="0"/>
                </a:moveTo>
                <a:lnTo>
                  <a:pt x="10512215" y="0"/>
                </a:lnTo>
                <a:lnTo>
                  <a:pt x="10512215" y="5874472"/>
                </a:lnTo>
                <a:lnTo>
                  <a:pt x="0" y="58744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89558" y="933450"/>
            <a:ext cx="10534452" cy="980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05"/>
              </a:lnSpc>
              <a:spcBef>
                <a:spcPct val="0"/>
              </a:spcBef>
            </a:pPr>
            <a:r>
              <a:rPr lang="en-US" b="true" sz="5831">
                <a:solidFill>
                  <a:srgbClr val="05AAB0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TON</a:t>
            </a:r>
            <a:r>
              <a:rPr lang="en-US" sz="5831">
                <a:solidFill>
                  <a:srgbClr val="59595B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 </a:t>
            </a:r>
            <a:r>
              <a:rPr lang="en-US" sz="5831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avenir, </a:t>
            </a:r>
            <a:r>
              <a:rPr lang="en-US" b="true" sz="5831">
                <a:solidFill>
                  <a:srgbClr val="EE473F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TA</a:t>
            </a:r>
            <a:r>
              <a:rPr lang="en-US" sz="5831">
                <a:solidFill>
                  <a:srgbClr val="59595B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 </a:t>
            </a:r>
            <a:r>
              <a:rPr lang="en-US" sz="5831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voie, </a:t>
            </a:r>
            <a:r>
              <a:rPr lang="en-US" b="true" sz="5831">
                <a:solidFill>
                  <a:srgbClr val="05A54C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TON</a:t>
            </a:r>
            <a:r>
              <a:rPr lang="en-US" sz="5831">
                <a:solidFill>
                  <a:srgbClr val="59595B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 </a:t>
            </a:r>
            <a:r>
              <a:rPr lang="en-US" sz="5831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choix!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960786" y="0"/>
            <a:ext cx="20089379" cy="11727175"/>
          </a:xfrm>
          <a:custGeom>
            <a:avLst/>
            <a:gdLst/>
            <a:ahLst/>
            <a:cxnLst/>
            <a:rect r="r" b="b" t="t" l="l"/>
            <a:pathLst>
              <a:path h="11727175" w="20089379">
                <a:moveTo>
                  <a:pt x="0" y="0"/>
                </a:moveTo>
                <a:lnTo>
                  <a:pt x="20089380" y="0"/>
                </a:lnTo>
                <a:lnTo>
                  <a:pt x="20089380" y="11727175"/>
                </a:lnTo>
                <a:lnTo>
                  <a:pt x="0" y="117271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396448" y="815766"/>
            <a:ext cx="11495104" cy="960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314"/>
              </a:lnSpc>
            </a:pPr>
            <a:r>
              <a:rPr lang="en-US" sz="6900" spc="255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Première période en classe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2969543" y="2060794"/>
            <a:ext cx="2382112" cy="2382112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F5F5"/>
            </a:solidFill>
            <a:ln w="19050" cap="sq">
              <a:solidFill>
                <a:srgbClr val="E9F5F5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39212" lIns="39212" bIns="39212" rIns="39212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6244426" y="2060794"/>
            <a:ext cx="2382112" cy="2382112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F5F5"/>
            </a:solidFill>
            <a:ln w="19050" cap="sq">
              <a:solidFill>
                <a:srgbClr val="E9F5F5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39212" lIns="39212" bIns="39212" rIns="39212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614077" y="2060794"/>
            <a:ext cx="2382112" cy="2382112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F5F5"/>
            </a:solidFill>
            <a:ln w="19050" cap="sq">
              <a:solidFill>
                <a:srgbClr val="E9F5F5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39212" lIns="39212" bIns="39212" rIns="39212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2936344" y="2060794"/>
            <a:ext cx="2382112" cy="2382112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F5F5"/>
            </a:solidFill>
            <a:ln w="19050" cap="sq">
              <a:solidFill>
                <a:srgbClr val="E9F5F5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39212" lIns="39212" bIns="39212" rIns="39212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6934374" y="2740446"/>
            <a:ext cx="1002215" cy="1137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734"/>
              </a:lnSpc>
            </a:pPr>
            <a:r>
              <a:rPr lang="en-US" b="true" sz="8240" spc="304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2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626293" y="2740446"/>
            <a:ext cx="1002215" cy="1137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734"/>
              </a:lnSpc>
            </a:pPr>
            <a:r>
              <a:rPr lang="en-US" b="true" sz="8240" spc="304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4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304074" y="2740446"/>
            <a:ext cx="1002215" cy="1137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734"/>
              </a:lnSpc>
            </a:pPr>
            <a:r>
              <a:rPr lang="en-US" b="true" sz="8240" spc="304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3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659492" y="2740454"/>
            <a:ext cx="1002215" cy="1137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733"/>
              </a:lnSpc>
            </a:pPr>
            <a:r>
              <a:rPr lang="en-US" b="true" sz="8239" spc="304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1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787260" y="4599374"/>
            <a:ext cx="2746680" cy="1159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7"/>
              </a:lnSpc>
            </a:pPr>
            <a:r>
              <a:rPr lang="en-US" b="true" sz="2855" spc="105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Discussion préparatoire</a:t>
            </a:r>
          </a:p>
          <a:p>
            <a:pPr algn="ctr">
              <a:lnSpc>
                <a:spcPts val="3027"/>
              </a:lnSpc>
              <a:spcBef>
                <a:spcPct val="0"/>
              </a:spcBef>
            </a:pPr>
            <a:r>
              <a:rPr lang="en-US" b="true" sz="2855" spc="105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(≈ 15 min)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125135" y="4599374"/>
            <a:ext cx="2620694" cy="1159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7"/>
              </a:lnSpc>
            </a:pPr>
            <a:r>
              <a:rPr lang="en-US" b="true" sz="2855" spc="105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Visionnement du Vox Pop</a:t>
            </a:r>
          </a:p>
          <a:p>
            <a:pPr algn="ctr">
              <a:lnSpc>
                <a:spcPts val="3027"/>
              </a:lnSpc>
            </a:pPr>
            <a:r>
              <a:rPr lang="en-US" b="true" sz="2855" spc="105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(≈ 10 min)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614077" y="4599374"/>
            <a:ext cx="2476930" cy="1541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7"/>
              </a:lnSpc>
              <a:spcBef>
                <a:spcPct val="0"/>
              </a:spcBef>
            </a:pPr>
            <a:r>
              <a:rPr lang="en-US" b="true" sz="2855" spc="105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Discussion en classe et rétrospective (30 min)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777830" y="4599374"/>
            <a:ext cx="2661081" cy="1159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7"/>
              </a:lnSpc>
            </a:pPr>
            <a:r>
              <a:rPr lang="en-US" b="true" sz="2855" spc="105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Faire le Quiz à la maison </a:t>
            </a:r>
          </a:p>
          <a:p>
            <a:pPr algn="ctr">
              <a:lnSpc>
                <a:spcPts val="3027"/>
              </a:lnSpc>
              <a:spcBef>
                <a:spcPct val="0"/>
              </a:spcBef>
            </a:pPr>
            <a:r>
              <a:rPr lang="en-US" b="true" sz="2855" spc="105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(≈ 15-20 min)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965737" y="1450623"/>
            <a:ext cx="5242579" cy="5242579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7166" t="0" r="-32786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0448603" y="-940852"/>
            <a:ext cx="7839397" cy="11678804"/>
          </a:xfrm>
          <a:custGeom>
            <a:avLst/>
            <a:gdLst/>
            <a:ahLst/>
            <a:cxnLst/>
            <a:rect r="r" b="b" t="t" l="l"/>
            <a:pathLst>
              <a:path h="11678804" w="7839397">
                <a:moveTo>
                  <a:pt x="0" y="0"/>
                </a:moveTo>
                <a:lnTo>
                  <a:pt x="7839397" y="0"/>
                </a:lnTo>
                <a:lnTo>
                  <a:pt x="7839397" y="11678803"/>
                </a:lnTo>
                <a:lnTo>
                  <a:pt x="0" y="116788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220124">
            <a:off x="5040437" y="6143649"/>
            <a:ext cx="3497580" cy="4114800"/>
          </a:xfrm>
          <a:custGeom>
            <a:avLst/>
            <a:gdLst/>
            <a:ahLst/>
            <a:cxnLst/>
            <a:rect r="r" b="b" t="t" l="l"/>
            <a:pathLst>
              <a:path h="4114800" w="3497580">
                <a:moveTo>
                  <a:pt x="0" y="0"/>
                </a:moveTo>
                <a:lnTo>
                  <a:pt x="3497580" y="0"/>
                </a:lnTo>
                <a:lnTo>
                  <a:pt x="34975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209078" y="952673"/>
            <a:ext cx="7892439" cy="1377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599"/>
              </a:lnSpc>
            </a:pPr>
            <a:r>
              <a:rPr lang="en-US" b="true" sz="9999" spc="369">
                <a:solidFill>
                  <a:srgbClr val="00B4AE"/>
                </a:solidFill>
                <a:latin typeface="Nunito Bold"/>
                <a:ea typeface="Nunito Bold"/>
                <a:cs typeface="Nunito Bold"/>
                <a:sym typeface="Nunito Bold"/>
              </a:rPr>
              <a:t>Étape 1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-430987" y="2703595"/>
            <a:ext cx="11172567" cy="31165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20"/>
              </a:lnSpc>
            </a:pPr>
            <a:r>
              <a:rPr lang="en-US" b="true" sz="3792" spc="140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Discussion préparatoire</a:t>
            </a:r>
          </a:p>
          <a:p>
            <a:pPr algn="ctr">
              <a:lnSpc>
                <a:spcPts val="4020"/>
              </a:lnSpc>
            </a:pPr>
          </a:p>
          <a:p>
            <a:pPr algn="ctr">
              <a:lnSpc>
                <a:spcPts val="5802"/>
              </a:lnSpc>
            </a:pPr>
            <a:r>
              <a:rPr lang="en-US" b="true" sz="3792" spc="140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792" spc="14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Interrogation sur les connaissances</a:t>
            </a:r>
          </a:p>
          <a:p>
            <a:pPr algn="ctr">
              <a:lnSpc>
                <a:spcPts val="5802"/>
              </a:lnSpc>
            </a:pPr>
            <a:r>
              <a:rPr lang="en-US" sz="3792" spc="14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portant sur l’identité de genre </a:t>
            </a:r>
          </a:p>
          <a:p>
            <a:pPr algn="ctr">
              <a:lnSpc>
                <a:spcPts val="5802"/>
              </a:lnSpc>
              <a:spcBef>
                <a:spcPct val="0"/>
              </a:spcBef>
            </a:pPr>
            <a:r>
              <a:rPr lang="en-US" sz="3792" spc="14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en lien avec l’emploi.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2527908">
            <a:off x="1743393" y="5530669"/>
            <a:ext cx="3497580" cy="4114800"/>
          </a:xfrm>
          <a:custGeom>
            <a:avLst/>
            <a:gdLst/>
            <a:ahLst/>
            <a:cxnLst/>
            <a:rect r="r" b="b" t="t" l="l"/>
            <a:pathLst>
              <a:path h="4114800" w="3497580">
                <a:moveTo>
                  <a:pt x="0" y="0"/>
                </a:moveTo>
                <a:lnTo>
                  <a:pt x="3497580" y="0"/>
                </a:lnTo>
                <a:lnTo>
                  <a:pt x="34975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-3845333" y="-1081018"/>
            <a:ext cx="8862139" cy="12084735"/>
          </a:xfrm>
          <a:custGeom>
            <a:avLst/>
            <a:gdLst/>
            <a:ahLst/>
            <a:cxnLst/>
            <a:rect r="r" b="b" t="t" l="l"/>
            <a:pathLst>
              <a:path h="12084735" w="8862139">
                <a:moveTo>
                  <a:pt x="8862138" y="12084735"/>
                </a:moveTo>
                <a:lnTo>
                  <a:pt x="0" y="12084735"/>
                </a:lnTo>
                <a:lnTo>
                  <a:pt x="0" y="0"/>
                </a:lnTo>
                <a:lnTo>
                  <a:pt x="8862138" y="0"/>
                </a:lnTo>
                <a:lnTo>
                  <a:pt x="8862138" y="1208473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903838" y="3595296"/>
            <a:ext cx="12735492" cy="7571361"/>
            <a:chOff x="0" y="0"/>
            <a:chExt cx="16980656" cy="10095147"/>
          </a:xfrm>
        </p:grpSpPr>
        <p:sp>
          <p:nvSpPr>
            <p:cNvPr name="Freeform 4" id="4">
              <a:hlinkClick r:id="rId5" tooltip="https://youtu.be/wyuj7Xp2o_Q?si=dAltin_BmYk0feMT"/>
            </p:cNvPr>
            <p:cNvSpPr/>
            <p:nvPr/>
          </p:nvSpPr>
          <p:spPr>
            <a:xfrm flipH="false" flipV="false" rot="0">
              <a:off x="2326442" y="0"/>
              <a:ext cx="14654214" cy="7550672"/>
            </a:xfrm>
            <a:custGeom>
              <a:avLst/>
              <a:gdLst/>
              <a:ahLst/>
              <a:cxnLst/>
              <a:rect r="r" b="b" t="t" l="l"/>
              <a:pathLst>
                <a:path h="7550672" w="14654214">
                  <a:moveTo>
                    <a:pt x="0" y="0"/>
                  </a:moveTo>
                  <a:lnTo>
                    <a:pt x="14654214" y="0"/>
                  </a:lnTo>
                  <a:lnTo>
                    <a:pt x="14654214" y="7550672"/>
                  </a:lnTo>
                  <a:lnTo>
                    <a:pt x="0" y="7550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8270" r="0" b="0"/>
              </a:stretch>
            </a:blipFill>
          </p:spPr>
        </p:sp>
        <p:sp>
          <p:nvSpPr>
            <p:cNvPr name="Freeform 5" id="5">
              <a:hlinkClick r:id="rId8" tooltip="https://youtu.be/wyuj7Xp2o_Q?si=dAltin_BmYk0feMT"/>
            </p:cNvPr>
            <p:cNvSpPr/>
            <p:nvPr/>
          </p:nvSpPr>
          <p:spPr>
            <a:xfrm flipH="false" flipV="false" rot="6240922">
              <a:off x="643212" y="3293296"/>
              <a:ext cx="6161782" cy="6138675"/>
            </a:xfrm>
            <a:custGeom>
              <a:avLst/>
              <a:gdLst/>
              <a:ahLst/>
              <a:cxnLst/>
              <a:rect r="r" b="b" t="t" l="l"/>
              <a:pathLst>
                <a:path h="6138675" w="6161782">
                  <a:moveTo>
                    <a:pt x="0" y="0"/>
                  </a:moveTo>
                  <a:lnTo>
                    <a:pt x="6161782" y="0"/>
                  </a:lnTo>
                  <a:lnTo>
                    <a:pt x="6161782" y="6138675"/>
                  </a:lnTo>
                  <a:lnTo>
                    <a:pt x="0" y="6138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8480310" y="2602097"/>
              <a:ext cx="2346478" cy="2346478"/>
            </a:xfrm>
            <a:custGeom>
              <a:avLst/>
              <a:gdLst/>
              <a:ahLst/>
              <a:cxnLst/>
              <a:rect r="r" b="b" t="t" l="l"/>
              <a:pathLst>
                <a:path h="2346478" w="2346478">
                  <a:moveTo>
                    <a:pt x="0" y="0"/>
                  </a:moveTo>
                  <a:lnTo>
                    <a:pt x="2346478" y="0"/>
                  </a:lnTo>
                  <a:lnTo>
                    <a:pt x="2346478" y="2346478"/>
                  </a:lnTo>
                  <a:lnTo>
                    <a:pt x="0" y="2346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5197780" y="244334"/>
            <a:ext cx="7892439" cy="1377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599"/>
              </a:lnSpc>
            </a:pPr>
            <a:r>
              <a:rPr lang="en-US" b="true" sz="9999" spc="369">
                <a:solidFill>
                  <a:srgbClr val="00B4AE"/>
                </a:solidFill>
                <a:latin typeface="Nunito Bold"/>
                <a:ea typeface="Nunito Bold"/>
                <a:cs typeface="Nunito Bold"/>
                <a:sym typeface="Nunito Bold"/>
              </a:rPr>
              <a:t>Étape 2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08230" y="1628482"/>
            <a:ext cx="16671539" cy="1966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60"/>
              </a:lnSpc>
            </a:pPr>
            <a:r>
              <a:rPr lang="en-US" b="true" sz="7226" spc="267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VOX POP</a:t>
            </a:r>
          </a:p>
          <a:p>
            <a:pPr algn="ctr">
              <a:lnSpc>
                <a:spcPts val="7660"/>
              </a:lnSpc>
            </a:pPr>
            <a:r>
              <a:rPr lang="en-US" b="true" sz="7226" spc="267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sur la mixité en emploi</a:t>
            </a:r>
          </a:p>
        </p:txBody>
      </p:sp>
      <p:sp>
        <p:nvSpPr>
          <p:cNvPr name="Freeform 9" id="9"/>
          <p:cNvSpPr/>
          <p:nvPr/>
        </p:nvSpPr>
        <p:spPr>
          <a:xfrm flipH="false" flipV="true" rot="0">
            <a:off x="13272370" y="-1081018"/>
            <a:ext cx="8862139" cy="12084735"/>
          </a:xfrm>
          <a:custGeom>
            <a:avLst/>
            <a:gdLst/>
            <a:ahLst/>
            <a:cxnLst/>
            <a:rect r="r" b="b" t="t" l="l"/>
            <a:pathLst>
              <a:path h="12084735" w="8862139">
                <a:moveTo>
                  <a:pt x="0" y="12084735"/>
                </a:moveTo>
                <a:lnTo>
                  <a:pt x="8862138" y="12084735"/>
                </a:lnTo>
                <a:lnTo>
                  <a:pt x="8862138" y="0"/>
                </a:lnTo>
                <a:lnTo>
                  <a:pt x="0" y="0"/>
                </a:lnTo>
                <a:lnTo>
                  <a:pt x="0" y="1208473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26944" y="2732190"/>
            <a:ext cx="16141026" cy="6879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Quels sont </a:t>
            </a:r>
            <a:r>
              <a:rPr lang="en-US" sz="3500" spc="129" b="true">
                <a:solidFill>
                  <a:srgbClr val="00B62E"/>
                </a:solidFill>
                <a:latin typeface="Nunito Bold"/>
                <a:ea typeface="Nunito Bold"/>
                <a:cs typeface="Nunito Bold"/>
                <a:sym typeface="Nunito Bold"/>
              </a:rPr>
              <a:t>les éléments importants</a:t>
            </a:r>
            <a:r>
              <a:rPr lang="en-US" sz="3500" spc="129" b="true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que tu as retenus des témoignages des mentor(e)s et des stagiaires? </a:t>
            </a:r>
          </a:p>
          <a:p>
            <a:pPr algn="l">
              <a:lnSpc>
                <a:spcPts val="3430"/>
              </a:lnSpc>
            </a:pPr>
          </a:p>
          <a:p>
            <a:pPr algn="l">
              <a:lnSpc>
                <a:spcPts val="3430"/>
              </a:lnSpc>
            </a:pP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Es-tu </a:t>
            </a:r>
            <a:r>
              <a:rPr lang="en-US" sz="3500" spc="129" b="true">
                <a:solidFill>
                  <a:srgbClr val="31B1B7"/>
                </a:solidFill>
                <a:latin typeface="Nunito Bold"/>
                <a:ea typeface="Nunito Bold"/>
                <a:cs typeface="Nunito Bold"/>
                <a:sym typeface="Nunito Bold"/>
              </a:rPr>
              <a:t>d’accord ou non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avec les propos partagés par les participant(e)s?</a:t>
            </a:r>
          </a:p>
          <a:p>
            <a:pPr algn="l">
              <a:lnSpc>
                <a:spcPts val="3430"/>
              </a:lnSpc>
            </a:pPr>
          </a:p>
          <a:p>
            <a:pPr algn="l">
              <a:lnSpc>
                <a:spcPts val="3430"/>
              </a:lnSpc>
            </a:pP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T’es-tu déjà référé à des </a:t>
            </a:r>
            <a:r>
              <a:rPr lang="en-US" sz="3500" spc="129" b="true">
                <a:solidFill>
                  <a:srgbClr val="ED4C40"/>
                </a:solidFill>
                <a:latin typeface="Nunito Bold"/>
                <a:ea typeface="Nunito Bold"/>
                <a:cs typeface="Nunito Bold"/>
                <a:sym typeface="Nunito Bold"/>
              </a:rPr>
              <a:t>stéréotypes de genre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en pensant à ton avenir professionnel?</a:t>
            </a:r>
          </a:p>
          <a:p>
            <a:pPr algn="l">
              <a:lnSpc>
                <a:spcPts val="3430"/>
              </a:lnSpc>
            </a:pPr>
          </a:p>
          <a:p>
            <a:pPr algn="l">
              <a:lnSpc>
                <a:spcPts val="3430"/>
              </a:lnSpc>
            </a:pP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quelle(s) manière(s) penses-tu qu’on pourrait encourager davantage</a:t>
            </a:r>
          </a:p>
          <a:p>
            <a:pPr algn="l">
              <a:lnSpc>
                <a:spcPts val="3430"/>
              </a:lnSpc>
            </a:pPr>
            <a:r>
              <a:rPr lang="en-US" sz="3500" spc="129" b="true">
                <a:solidFill>
                  <a:srgbClr val="00B62E"/>
                </a:solidFill>
                <a:latin typeface="Nunito Bold"/>
                <a:ea typeface="Nunito Bold"/>
                <a:cs typeface="Nunito Bold"/>
                <a:sym typeface="Nunito Bold"/>
              </a:rPr>
              <a:t>la mixité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sur le marché du travail?</a:t>
            </a:r>
          </a:p>
          <a:p>
            <a:pPr algn="l">
              <a:lnSpc>
                <a:spcPts val="3430"/>
              </a:lnSpc>
            </a:pPr>
          </a:p>
          <a:p>
            <a:pPr algn="l">
              <a:lnSpc>
                <a:spcPts val="3430"/>
              </a:lnSpc>
            </a:pP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Le métier que tu veux exercer plus tard est-il </a:t>
            </a:r>
            <a:r>
              <a:rPr lang="en-US" sz="3500" spc="129" b="true">
                <a:solidFill>
                  <a:srgbClr val="31B1B7"/>
                </a:solidFill>
                <a:latin typeface="Nunito Bold"/>
                <a:ea typeface="Nunito Bold"/>
                <a:cs typeface="Nunito Bold"/>
                <a:sym typeface="Nunito Bold"/>
              </a:rPr>
              <a:t>influencé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par le genre auquel tu t’identifies?</a:t>
            </a:r>
          </a:p>
          <a:p>
            <a:pPr algn="l">
              <a:lnSpc>
                <a:spcPts val="3430"/>
              </a:lnSpc>
            </a:pPr>
          </a:p>
          <a:p>
            <a:pPr algn="l">
              <a:lnSpc>
                <a:spcPts val="3430"/>
              </a:lnSpc>
            </a:pP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Après avoir vu le Vox pop, crois-tu être capable de faire un choix professionnel </a:t>
            </a:r>
            <a:r>
              <a:rPr lang="en-US" b="true" sz="3500" spc="129">
                <a:solidFill>
                  <a:srgbClr val="ED4C40"/>
                </a:solidFill>
                <a:latin typeface="Nunito Bold"/>
                <a:ea typeface="Nunito Bold"/>
                <a:cs typeface="Nunito Bold"/>
                <a:sym typeface="Nunito Bold"/>
              </a:rPr>
              <a:t>sans préjugés ni stéréotypes de genre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?</a:t>
            </a:r>
          </a:p>
        </p:txBody>
      </p:sp>
      <p:sp>
        <p:nvSpPr>
          <p:cNvPr name="Freeform 3" id="3"/>
          <p:cNvSpPr/>
          <p:nvPr/>
        </p:nvSpPr>
        <p:spPr>
          <a:xfrm flipH="false" flipV="true" rot="-2093551">
            <a:off x="13422315" y="-2978161"/>
            <a:ext cx="7233416" cy="11085695"/>
          </a:xfrm>
          <a:custGeom>
            <a:avLst/>
            <a:gdLst/>
            <a:ahLst/>
            <a:cxnLst/>
            <a:rect r="r" b="b" t="t" l="l"/>
            <a:pathLst>
              <a:path h="11085695" w="7233416">
                <a:moveTo>
                  <a:pt x="0" y="11085695"/>
                </a:moveTo>
                <a:lnTo>
                  <a:pt x="7233416" y="11085695"/>
                </a:lnTo>
                <a:lnTo>
                  <a:pt x="7233416" y="0"/>
                </a:lnTo>
                <a:lnTo>
                  <a:pt x="0" y="0"/>
                </a:lnTo>
                <a:lnTo>
                  <a:pt x="0" y="1108569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2655990"/>
            <a:ext cx="486355" cy="537758"/>
          </a:xfrm>
          <a:custGeom>
            <a:avLst/>
            <a:gdLst/>
            <a:ahLst/>
            <a:cxnLst/>
            <a:rect r="r" b="b" t="t" l="l"/>
            <a:pathLst>
              <a:path h="537758" w="486355">
                <a:moveTo>
                  <a:pt x="0" y="0"/>
                </a:moveTo>
                <a:lnTo>
                  <a:pt x="486355" y="0"/>
                </a:lnTo>
                <a:lnTo>
                  <a:pt x="486355" y="537758"/>
                </a:lnTo>
                <a:lnTo>
                  <a:pt x="0" y="5377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411163"/>
            <a:ext cx="7225902" cy="1377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599"/>
              </a:lnSpc>
            </a:pPr>
            <a:r>
              <a:rPr lang="en-US" b="true" sz="9999" spc="369">
                <a:solidFill>
                  <a:srgbClr val="31B1B7"/>
                </a:solidFill>
                <a:latin typeface="Nunito Bold"/>
                <a:ea typeface="Nunito Bold"/>
                <a:cs typeface="Nunito Bold"/>
                <a:sym typeface="Nunito Bold"/>
              </a:rPr>
              <a:t>Étape 3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87749" y="1774396"/>
            <a:ext cx="8751019" cy="513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49"/>
              </a:lnSpc>
              <a:spcBef>
                <a:spcPct val="0"/>
              </a:spcBef>
            </a:pPr>
            <a:r>
              <a:rPr lang="en-US" b="true" sz="3726" i="true" spc="137">
                <a:solidFill>
                  <a:srgbClr val="000000"/>
                </a:solidFill>
                <a:latin typeface="Nunito Bold Italics"/>
                <a:ea typeface="Nunito Bold Italics"/>
                <a:cs typeface="Nunito Bold Italics"/>
                <a:sym typeface="Nunito Bold Italics"/>
              </a:rPr>
              <a:t>Discussion en classe et rétrospection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028700" y="3921861"/>
            <a:ext cx="486355" cy="537758"/>
          </a:xfrm>
          <a:custGeom>
            <a:avLst/>
            <a:gdLst/>
            <a:ahLst/>
            <a:cxnLst/>
            <a:rect r="r" b="b" t="t" l="l"/>
            <a:pathLst>
              <a:path h="537758" w="486355">
                <a:moveTo>
                  <a:pt x="0" y="0"/>
                </a:moveTo>
                <a:lnTo>
                  <a:pt x="486355" y="0"/>
                </a:lnTo>
                <a:lnTo>
                  <a:pt x="486355" y="537758"/>
                </a:lnTo>
                <a:lnTo>
                  <a:pt x="0" y="5377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8700" y="4793398"/>
            <a:ext cx="486355" cy="537758"/>
          </a:xfrm>
          <a:custGeom>
            <a:avLst/>
            <a:gdLst/>
            <a:ahLst/>
            <a:cxnLst/>
            <a:rect r="r" b="b" t="t" l="l"/>
            <a:pathLst>
              <a:path h="537758" w="486355">
                <a:moveTo>
                  <a:pt x="0" y="0"/>
                </a:moveTo>
                <a:lnTo>
                  <a:pt x="486355" y="0"/>
                </a:lnTo>
                <a:lnTo>
                  <a:pt x="486355" y="537758"/>
                </a:lnTo>
                <a:lnTo>
                  <a:pt x="0" y="5377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28700" y="6093156"/>
            <a:ext cx="486355" cy="537758"/>
          </a:xfrm>
          <a:custGeom>
            <a:avLst/>
            <a:gdLst/>
            <a:ahLst/>
            <a:cxnLst/>
            <a:rect r="r" b="b" t="t" l="l"/>
            <a:pathLst>
              <a:path h="537758" w="486355">
                <a:moveTo>
                  <a:pt x="0" y="0"/>
                </a:moveTo>
                <a:lnTo>
                  <a:pt x="486355" y="0"/>
                </a:lnTo>
                <a:lnTo>
                  <a:pt x="486355" y="537758"/>
                </a:lnTo>
                <a:lnTo>
                  <a:pt x="0" y="5377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28700" y="7342356"/>
            <a:ext cx="486355" cy="537758"/>
          </a:xfrm>
          <a:custGeom>
            <a:avLst/>
            <a:gdLst/>
            <a:ahLst/>
            <a:cxnLst/>
            <a:rect r="r" b="b" t="t" l="l"/>
            <a:pathLst>
              <a:path h="537758" w="486355">
                <a:moveTo>
                  <a:pt x="0" y="0"/>
                </a:moveTo>
                <a:lnTo>
                  <a:pt x="486355" y="0"/>
                </a:lnTo>
                <a:lnTo>
                  <a:pt x="486355" y="537758"/>
                </a:lnTo>
                <a:lnTo>
                  <a:pt x="0" y="5377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28700" y="8642217"/>
            <a:ext cx="486355" cy="537758"/>
          </a:xfrm>
          <a:custGeom>
            <a:avLst/>
            <a:gdLst/>
            <a:ahLst/>
            <a:cxnLst/>
            <a:rect r="r" b="b" t="t" l="l"/>
            <a:pathLst>
              <a:path h="537758" w="486355">
                <a:moveTo>
                  <a:pt x="0" y="0"/>
                </a:moveTo>
                <a:lnTo>
                  <a:pt x="486355" y="0"/>
                </a:lnTo>
                <a:lnTo>
                  <a:pt x="486355" y="537758"/>
                </a:lnTo>
                <a:lnTo>
                  <a:pt x="0" y="5377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956367"/>
            <a:ext cx="6243587" cy="6330633"/>
          </a:xfrm>
          <a:custGeom>
            <a:avLst/>
            <a:gdLst/>
            <a:ahLst/>
            <a:cxnLst/>
            <a:rect r="r" b="b" t="t" l="l"/>
            <a:pathLst>
              <a:path h="6330633" w="6243587">
                <a:moveTo>
                  <a:pt x="0" y="0"/>
                </a:moveTo>
                <a:lnTo>
                  <a:pt x="6243587" y="0"/>
                </a:lnTo>
                <a:lnTo>
                  <a:pt x="6243587" y="6330633"/>
                </a:lnTo>
                <a:lnTo>
                  <a:pt x="0" y="63306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>
            <a:hlinkClick r:id="rId6" tooltip="https://www.monemploi.com/riasec"/>
          </p:cNvPr>
          <p:cNvSpPr/>
          <p:nvPr/>
        </p:nvSpPr>
        <p:spPr>
          <a:xfrm flipH="false" flipV="false" rot="0">
            <a:off x="11162742" y="5412059"/>
            <a:ext cx="5551164" cy="4114800"/>
          </a:xfrm>
          <a:custGeom>
            <a:avLst/>
            <a:gdLst/>
            <a:ahLst/>
            <a:cxnLst/>
            <a:rect r="r" b="b" t="t" l="l"/>
            <a:pathLst>
              <a:path h="4114800" w="5551164">
                <a:moveTo>
                  <a:pt x="0" y="0"/>
                </a:moveTo>
                <a:lnTo>
                  <a:pt x="5551163" y="0"/>
                </a:lnTo>
                <a:lnTo>
                  <a:pt x="555116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74633">
            <a:off x="8087355" y="6052111"/>
            <a:ext cx="3338507" cy="2834696"/>
          </a:xfrm>
          <a:custGeom>
            <a:avLst/>
            <a:gdLst/>
            <a:ahLst/>
            <a:cxnLst/>
            <a:rect r="r" b="b" t="t" l="l"/>
            <a:pathLst>
              <a:path h="2834696" w="3338507">
                <a:moveTo>
                  <a:pt x="0" y="0"/>
                </a:moveTo>
                <a:lnTo>
                  <a:pt x="3338507" y="0"/>
                </a:lnTo>
                <a:lnTo>
                  <a:pt x="3338507" y="2834696"/>
                </a:lnTo>
                <a:lnTo>
                  <a:pt x="0" y="28346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449966" y="1171575"/>
            <a:ext cx="7388068" cy="1377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599"/>
              </a:lnSpc>
            </a:pPr>
            <a:r>
              <a:rPr lang="en-US" sz="9999" spc="36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Étape 4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733109" y="3108465"/>
            <a:ext cx="10821782" cy="2814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10"/>
              </a:lnSpc>
            </a:pPr>
            <a:r>
              <a:rPr lang="en-US" sz="3500" spc="129" b="true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a.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Compléter individuellement le </a:t>
            </a:r>
            <a:r>
              <a:rPr lang="en-US" b="true" sz="3500" spc="129" u="sng">
                <a:solidFill>
                  <a:srgbClr val="05A54C"/>
                </a:solidFill>
                <a:latin typeface="Nunito Bold"/>
                <a:ea typeface="Nunito Bold"/>
                <a:cs typeface="Nunito Bold"/>
                <a:sym typeface="Nunito Bold"/>
                <a:hlinkClick r:id="rId9" tooltip="https://www.monemploi.com/riasec"/>
              </a:rPr>
              <a:t>Quiz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au </a:t>
            </a:r>
            <a:r>
              <a:rPr lang="en-US" sz="3500" spc="129" b="true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www.monemploi.com/riasec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</a:p>
          <a:p>
            <a:pPr algn="l">
              <a:lnSpc>
                <a:spcPts val="3710"/>
              </a:lnSpc>
            </a:pPr>
          </a:p>
          <a:p>
            <a:pPr algn="l">
              <a:lnSpc>
                <a:spcPts val="3710"/>
              </a:lnSpc>
              <a:spcBef>
                <a:spcPct val="0"/>
              </a:spcBef>
            </a:pPr>
            <a:r>
              <a:rPr lang="en-US" b="true" sz="3500" spc="129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b.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Prendre en note ton code à trois lettres </a:t>
            </a:r>
            <a:r>
              <a:rPr lang="en-US" b="true" sz="3500" spc="129">
                <a:solidFill>
                  <a:srgbClr val="05AAB0"/>
                </a:solidFill>
                <a:latin typeface="Nunito Bold"/>
                <a:ea typeface="Nunito Bold"/>
                <a:cs typeface="Nunito Bold"/>
                <a:sym typeface="Nunito Bold"/>
              </a:rPr>
              <a:t>R</a:t>
            </a:r>
            <a:r>
              <a:rPr lang="en-US" b="true" sz="3500" spc="129">
                <a:solidFill>
                  <a:srgbClr val="ED4C40"/>
                </a:solidFill>
                <a:latin typeface="Nunito Bold"/>
                <a:ea typeface="Nunito Bold"/>
                <a:cs typeface="Nunito Bold"/>
                <a:sym typeface="Nunito Bold"/>
              </a:rPr>
              <a:t>I</a:t>
            </a:r>
            <a:r>
              <a:rPr lang="en-US" b="true" sz="3500" spc="129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A</a:t>
            </a:r>
            <a:r>
              <a:rPr lang="en-US" b="true" sz="3500" spc="129">
                <a:solidFill>
                  <a:srgbClr val="D5DC47"/>
                </a:solidFill>
                <a:latin typeface="Nunito Bold"/>
                <a:ea typeface="Nunito Bold"/>
                <a:cs typeface="Nunito Bold"/>
                <a:sym typeface="Nunito Bold"/>
              </a:rPr>
              <a:t>S</a:t>
            </a:r>
            <a:r>
              <a:rPr lang="en-US" b="true" sz="3500" spc="129">
                <a:solidFill>
                  <a:srgbClr val="05AAB0"/>
                </a:solidFill>
                <a:latin typeface="Nunito Bold"/>
                <a:ea typeface="Nunito Bold"/>
                <a:cs typeface="Nunito Bold"/>
                <a:sym typeface="Nunito Bold"/>
              </a:rPr>
              <a:t>E</a:t>
            </a:r>
            <a:r>
              <a:rPr lang="en-US" b="true" sz="3500" spc="129">
                <a:solidFill>
                  <a:srgbClr val="05A54C"/>
                </a:solidFill>
                <a:latin typeface="Nunito Bold"/>
                <a:ea typeface="Nunito Bold"/>
                <a:cs typeface="Nunito Bold"/>
                <a:sym typeface="Nunito Bold"/>
              </a:rPr>
              <a:t>C</a:t>
            </a:r>
            <a:r>
              <a:rPr lang="en-US" sz="3500" spc="12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et apprends en davantage sur les métiers et professions qui te sont suggérés</a:t>
            </a:r>
            <a:r>
              <a:rPr lang="en-US" sz="3500" spc="129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B8F08D8AA7AF40998E9DF4BC46FC92" ma:contentTypeVersion="322" ma:contentTypeDescription="Crée un document." ma:contentTypeScope="" ma:versionID="2534ca05434c074fc5dba4e47b937490">
  <xsd:schema xmlns:xsd="http://www.w3.org/2001/XMLSchema" xmlns:xs="http://www.w3.org/2001/XMLSchema" xmlns:p="http://schemas.microsoft.com/office/2006/metadata/properties" xmlns:ns2="b486228d-001f-48ee-a145-42fda80666b3" xmlns:ns3="9a8189b3-18b1-4a99-b1d3-9cb0be3300c7" targetNamespace="http://schemas.microsoft.com/office/2006/metadata/properties" ma:root="true" ma:fieldsID="f371d35d1996cddc751b99bb768b4412" ns2:_="" ns3:_="">
    <xsd:import namespace="b486228d-001f-48ee-a145-42fda80666b3"/>
    <xsd:import namespace="9a8189b3-18b1-4a99-b1d3-9cb0be3300c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Flow_SignoffStatu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6228d-001f-48ee-a145-42fda80666b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1395eb5f-9a8a-45e9-8d4c-dcf67784a68b}" ma:internalName="TaxCatchAll" ma:showField="CatchAllData" ma:web="b486228d-001f-48ee-a145-42fda80666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8189b3-18b1-4a99-b1d3-9cb0be3300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_Flow_SignoffStatus" ma:index="24" nillable="true" ma:displayName="État de validation" ma:internalName="_x00c9_tat_x0020_de_x0020_validation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Balises d’images" ma:readOnly="false" ma:fieldId="{5cf76f15-5ced-4ddc-b409-7134ff3c332f}" ma:taxonomyMulti="true" ma:sspId="b00747b5-6d72-46ab-a3fd-7c3d7cb09b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8189b3-18b1-4a99-b1d3-9cb0be3300c7">
      <Terms xmlns="http://schemas.microsoft.com/office/infopath/2007/PartnerControls"/>
    </lcf76f155ced4ddcb4097134ff3c332f>
    <TaxCatchAll xmlns="b486228d-001f-48ee-a145-42fda80666b3" xsi:nil="true"/>
    <_Flow_SignoffStatus xmlns="9a8189b3-18b1-4a99-b1d3-9cb0be3300c7" xsi:nil="true"/>
    <_dlc_DocId xmlns="b486228d-001f-48ee-a145-42fda80666b3">USWRYWQYATXZ-1329110947-211598</_dlc_DocId>
    <_dlc_DocIdUrl xmlns="b486228d-001f-48ee-a145-42fda80666b3">
      <Url>https://jeunesexplo.sharepoint.com/sites/JeunesExplo/_layouts/15/DocIdRedir.aspx?ID=USWRYWQYATXZ-1329110947-211598</Url>
      <Description>USWRYWQYATXZ-1329110947-211598</Description>
    </_dlc_DocIdUrl>
  </documentManagement>
</p:properties>
</file>

<file path=customXml/itemProps1.xml><?xml version="1.0" encoding="utf-8"?>
<ds:datastoreItem xmlns:ds="http://schemas.openxmlformats.org/officeDocument/2006/customXml" ds:itemID="{D0DE9FE4-A10C-48CA-A289-CA6DBBFE79EB}"/>
</file>

<file path=customXml/itemProps2.xml><?xml version="1.0" encoding="utf-8"?>
<ds:datastoreItem xmlns:ds="http://schemas.openxmlformats.org/officeDocument/2006/customXml" ds:itemID="{4A68403D-4246-4CA5-88AA-F94BBE95C7E0}"/>
</file>

<file path=customXml/itemProps3.xml><?xml version="1.0" encoding="utf-8"?>
<ds:datastoreItem xmlns:ds="http://schemas.openxmlformats.org/officeDocument/2006/customXml" ds:itemID="{734A2444-E713-4163-8DD7-5D9E5AB85D47}"/>
</file>

<file path=customXml/itemProps4.xml><?xml version="1.0" encoding="utf-8"?>
<ds:datastoreItem xmlns:ds="http://schemas.openxmlformats.org/officeDocument/2006/customXml" ds:itemID="{FA32F3C3-D168-415E-A187-FAAE7C35FD5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 SOSP</dc:title>
  <cp:revision>1</cp:revision>
  <dcterms:created xsi:type="dcterms:W3CDTF">2006-08-16T00:00:00Z</dcterms:created>
  <dcterms:modified xsi:type="dcterms:W3CDTF">2011-08-01T06:04:30Z</dcterms:modified>
  <dc:identifier>DAG3SrX4mZA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0x0101006AB8F08D8AA7AF40998E9DF4BC46FC92</vt:lpwstr>
  </property>
  <property fmtid="{D5CDD505-2E9C-101B-9397-08002B2CF9AE}" pid="3" name="_dlc_DocIdItemGuid">
    <vt:lpwstr>782798a8-24b2-4a69-a389-6296bb3cb2ed</vt:lpwstr>
  </property>
  <property fmtid="{D5CDD505-2E9C-101B-9397-08002B2CF9AE}" pid="4" name="MediaServiceImageTags">
    <vt:lpwstr/>
  </property>
</Properties>
</file>